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61" r:id="rId4"/>
    <p:sldId id="259" r:id="rId5"/>
    <p:sldId id="262" r:id="rId6"/>
    <p:sldId id="288" r:id="rId7"/>
    <p:sldId id="295" r:id="rId8"/>
    <p:sldId id="296" r:id="rId9"/>
    <p:sldId id="297" r:id="rId10"/>
    <p:sldId id="284" r:id="rId11"/>
    <p:sldId id="285" r:id="rId12"/>
    <p:sldId id="302" r:id="rId13"/>
    <p:sldId id="298" r:id="rId14"/>
    <p:sldId id="303" r:id="rId15"/>
    <p:sldId id="299" r:id="rId16"/>
    <p:sldId id="300" r:id="rId17"/>
    <p:sldId id="301" r:id="rId18"/>
    <p:sldId id="286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104" y="-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2747-AACE-4AB3-AD6C-7312DB1EC921}" type="datetimeFigureOut">
              <a:rPr lang="en-US" smtClean="0"/>
              <a:t>8/27/13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BF41-17FD-43F1-B3B5-5D96A47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853-3188-4398-ABA6-307A6729E8D4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07B9-823A-44D3-A830-9795654C6833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3463-EF26-4505-A3D6-0AEDC3E83E98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6679-7B7E-454E-A95C-517422D3966C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070E-D363-4A9C-B911-D9A463825519}" type="datetime1">
              <a:rPr lang="en-US" smtClean="0"/>
              <a:t>8/27/13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0E1-7F74-4E93-A867-A38B563B8581}" type="datetime1">
              <a:rPr lang="en-US" smtClean="0"/>
              <a:t>8/27/13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8B3-707A-4C07-A3A9-C9341EB252BF}" type="datetime1">
              <a:rPr lang="en-US" smtClean="0"/>
              <a:t>8/27/13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16A4-BEE0-4D5E-9504-098B3B1FCA6F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DDE4-DA66-47F5-B123-60C0B0D7E1BE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7D93-0BE6-4CF8-9B57-C245C6C87181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E7-6387-462E-9934-6C92A8736218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://www.watertreepress.com/stat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Social Science Research Design and Statistics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2/e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Rovai, Jason D. Baker, and Michael K. Ponton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362201"/>
            <a:ext cx="5257800" cy="198119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Within Subjects Analysis of Variance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Prepared by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Presentation  </a:t>
            </a:r>
            <a:r>
              <a:rPr lang="en-US" dirty="0" smtClean="0">
                <a:latin typeface="Times New Roman"/>
                <a:cs typeface="Times New Roman"/>
              </a:rPr>
              <a:t>©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watertree press 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343400"/>
            <a:ext cx="2133600" cy="72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IBM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SPSS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Screen </a:t>
            </a:r>
            <a:r>
              <a:rPr lang="en-US" sz="1200" dirty="0">
                <a:latin typeface="Times New Roman"/>
                <a:cs typeface="Times New Roman"/>
              </a:rPr>
              <a:t>P</a:t>
            </a:r>
            <a:r>
              <a:rPr lang="en-US" sz="1200" dirty="0" smtClean="0">
                <a:latin typeface="Times New Roman"/>
                <a:cs typeface="Times New Roman"/>
              </a:rPr>
              <a:t>rints </a:t>
            </a:r>
            <a:r>
              <a:rPr lang="en-US" sz="1200" dirty="0">
                <a:latin typeface="Times New Roman"/>
                <a:cs typeface="Times New Roman"/>
              </a:rPr>
              <a:t>Courtesy of International Business Machines Corporation, 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© </a:t>
            </a:r>
            <a:r>
              <a:rPr lang="en-US" sz="1200" dirty="0">
                <a:latin typeface="Times New Roman"/>
                <a:cs typeface="Times New Roman"/>
              </a:rPr>
              <a:t>International Business Machines Corporation.</a:t>
            </a:r>
          </a:p>
        </p:txBody>
      </p:sp>
      <p:pic>
        <p:nvPicPr>
          <p:cNvPr id="7" name="Picture 6" descr="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2759899" cy="356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495800" y="3657600"/>
            <a:ext cx="4572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3581400"/>
            <a:ext cx="5867400" cy="923330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contents of the SPSS Log is the first output entry. The Log reflects the syntax used by SPSS to generate the General Linear Model output.</a:t>
            </a:r>
          </a:p>
        </p:txBody>
      </p:sp>
      <p:pic>
        <p:nvPicPr>
          <p:cNvPr id="5" name="Picture 4" descr="Screen Shot 2013-08-21 at 3.32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25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73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1 at 3.44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81735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2667000"/>
            <a:ext cx="3810000" cy="3139321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 includes identification of the levels of the within subjects factor and descriptive statistics for each observation.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Note: the means are getting larger and the standard deviations are getting smaller for each subsequent observation suggesting computer confidence is increasing with less within observation variation over time. </a:t>
            </a:r>
          </a:p>
        </p:txBody>
      </p:sp>
    </p:spTree>
    <p:extLst>
      <p:ext uri="{BB962C8B-B14F-4D97-AF65-F5344CB8AC3E}">
        <p14:creationId xmlns:p14="http://schemas.microsoft.com/office/powerpoint/2010/main" val="2821445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21 at 4.02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36718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3962400"/>
            <a:ext cx="8839200" cy="2308324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Sphericity</a:t>
            </a:r>
            <a:r>
              <a:rPr lang="en-US" dirty="0"/>
              <a:t> is tenable when the variance of the difference between the estimated means for any pair of groups is the same as for any other pair. The above SPSS output shows that </a:t>
            </a:r>
            <a:r>
              <a:rPr lang="en-US" dirty="0" err="1"/>
              <a:t>Mauchly’s</a:t>
            </a:r>
            <a:r>
              <a:rPr lang="en-US" dirty="0"/>
              <a:t> test is significant and </a:t>
            </a:r>
            <a:r>
              <a:rPr lang="en-US" dirty="0" smtClean="0"/>
              <a:t>therefore the </a:t>
            </a:r>
            <a:r>
              <a:rPr lang="en-US" dirty="0"/>
              <a:t>assumption of </a:t>
            </a:r>
            <a:r>
              <a:rPr lang="en-US" dirty="0" err="1"/>
              <a:t>sphericity</a:t>
            </a:r>
            <a:r>
              <a:rPr lang="en-US" dirty="0"/>
              <a:t> has been violated, χ</a:t>
            </a:r>
            <a:r>
              <a:rPr lang="en-US" baseline="30000" dirty="0"/>
              <a:t>2</a:t>
            </a:r>
            <a:r>
              <a:rPr lang="en-US" dirty="0"/>
              <a:t>(2) = 26.40, </a:t>
            </a:r>
            <a:r>
              <a:rPr lang="en-US" i="1" dirty="0"/>
              <a:t>p</a:t>
            </a:r>
            <a:r>
              <a:rPr lang="en-US" dirty="0"/>
              <a:t> &lt; .001. </a:t>
            </a:r>
            <a:r>
              <a:rPr lang="en-US" dirty="0" smtClean="0"/>
              <a:t>Consequently, </a:t>
            </a:r>
            <a:r>
              <a:rPr lang="en-US" dirty="0"/>
              <a:t>degrees of freedom should be corrected based on the value of epsilon (</a:t>
            </a:r>
            <a:r>
              <a:rPr lang="en-US" dirty="0" err="1"/>
              <a:t>ε</a:t>
            </a:r>
            <a:r>
              <a:rPr lang="en-US" dirty="0"/>
              <a:t>). Epsilon </a:t>
            </a:r>
            <a:r>
              <a:rPr lang="en-US" dirty="0" smtClean="0"/>
              <a:t>is </a:t>
            </a:r>
            <a:r>
              <a:rPr lang="en-US" dirty="0"/>
              <a:t>a measure of the extent to which a variance-covariance matrix departs </a:t>
            </a:r>
            <a:r>
              <a:rPr lang="en-US" dirty="0" smtClean="0"/>
              <a:t>from </a:t>
            </a:r>
            <a:r>
              <a:rPr lang="en-US" dirty="0" err="1" smtClean="0"/>
              <a:t>sphericity</a:t>
            </a:r>
            <a:r>
              <a:rPr lang="en-US" dirty="0"/>
              <a:t>. </a:t>
            </a:r>
            <a:r>
              <a:rPr lang="en-US" dirty="0" smtClean="0"/>
              <a:t>When  </a:t>
            </a:r>
            <a:r>
              <a:rPr lang="en-US" dirty="0"/>
              <a:t>= 1 </a:t>
            </a:r>
            <a:r>
              <a:rPr lang="en-US" dirty="0" smtClean="0"/>
              <a:t>the matrix </a:t>
            </a:r>
            <a:r>
              <a:rPr lang="en-US" dirty="0"/>
              <a:t>is perfectly circular, and becomes </a:t>
            </a:r>
            <a:r>
              <a:rPr lang="en-US" dirty="0" smtClean="0"/>
              <a:t>smaller than 1 </a:t>
            </a:r>
            <a:r>
              <a:rPr lang="en-US" dirty="0"/>
              <a:t>with departures from </a:t>
            </a:r>
            <a:r>
              <a:rPr lang="en-US" dirty="0" err="1"/>
              <a:t>sphericity</a:t>
            </a:r>
            <a:r>
              <a:rPr lang="en-US" dirty="0" smtClean="0"/>
              <a:t>. If </a:t>
            </a:r>
            <a:r>
              <a:rPr lang="en-US" dirty="0" err="1"/>
              <a:t>ε</a:t>
            </a:r>
            <a:r>
              <a:rPr lang="en-US" dirty="0"/>
              <a:t> &gt; 0.75, use the Huynh-</a:t>
            </a:r>
            <a:r>
              <a:rPr lang="en-US" dirty="0" err="1"/>
              <a:t>Feldt</a:t>
            </a:r>
            <a:r>
              <a:rPr lang="en-US" dirty="0"/>
              <a:t> </a:t>
            </a:r>
            <a:r>
              <a:rPr lang="en-US" dirty="0" smtClean="0"/>
              <a:t>correction (the case here); </a:t>
            </a:r>
            <a:r>
              <a:rPr lang="en-US" dirty="0"/>
              <a:t>if </a:t>
            </a:r>
            <a:r>
              <a:rPr lang="en-US" dirty="0" err="1"/>
              <a:t>ε</a:t>
            </a:r>
            <a:r>
              <a:rPr lang="en-US" dirty="0"/>
              <a:t> &lt; 0.75, use the Greenhouse-</a:t>
            </a:r>
            <a:r>
              <a:rPr lang="en-US" dirty="0" err="1"/>
              <a:t>Geisser</a:t>
            </a:r>
            <a:r>
              <a:rPr lang="en-US" dirty="0"/>
              <a:t> correction.</a:t>
            </a:r>
          </a:p>
        </p:txBody>
      </p:sp>
    </p:spTree>
    <p:extLst>
      <p:ext uri="{BB962C8B-B14F-4D97-AF65-F5344CB8AC3E}">
        <p14:creationId xmlns:p14="http://schemas.microsoft.com/office/powerpoint/2010/main" val="121268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8-21 at 3.50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8" y="609600"/>
            <a:ext cx="9144000" cy="338913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191000"/>
            <a:ext cx="8382000" cy="1200329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above SPSS output shows a significant within subjects effect for </a:t>
            </a:r>
            <a:r>
              <a:rPr lang="en-US" dirty="0" smtClean="0"/>
              <a:t>observations. </a:t>
            </a:r>
            <a:r>
              <a:rPr lang="en-US" dirty="0"/>
              <a:t>Consequently, the test provides evidence that the null hypothesis of no difference in mean computer confidence over time can be rejected, </a:t>
            </a:r>
            <a:r>
              <a:rPr lang="en-US" i="1" dirty="0"/>
              <a:t>F</a:t>
            </a:r>
            <a:r>
              <a:rPr lang="en-US" dirty="0"/>
              <a:t>(1.56</a:t>
            </a:r>
            <a:r>
              <a:rPr lang="en-US" dirty="0" smtClean="0"/>
              <a:t>, 115.47</a:t>
            </a:r>
            <a:r>
              <a:rPr lang="en-US" dirty="0"/>
              <a:t>) = 11.11, </a:t>
            </a:r>
            <a:r>
              <a:rPr lang="en-US" i="1" dirty="0"/>
              <a:t>p</a:t>
            </a:r>
            <a:r>
              <a:rPr lang="en-US" dirty="0"/>
              <a:t> &lt; .001, η</a:t>
            </a:r>
            <a:r>
              <a:rPr lang="en-US" baseline="-25000" dirty="0"/>
              <a:t>p</a:t>
            </a:r>
            <a:r>
              <a:rPr lang="en-US" baseline="30000" dirty="0"/>
              <a:t>2</a:t>
            </a:r>
            <a:r>
              <a:rPr lang="en-US" dirty="0"/>
              <a:t> = .13. In the above case, the </a:t>
            </a:r>
            <a:r>
              <a:rPr lang="en-US" dirty="0" err="1"/>
              <a:t>Hunyh-Feldt</a:t>
            </a:r>
            <a:r>
              <a:rPr lang="en-US" dirty="0"/>
              <a:t> correction </a:t>
            </a:r>
            <a:r>
              <a:rPr lang="en-US" dirty="0" smtClean="0"/>
              <a:t>is </a:t>
            </a:r>
            <a:r>
              <a:rPr lang="en-US" dirty="0"/>
              <a:t>used because </a:t>
            </a:r>
            <a:r>
              <a:rPr lang="en-US" dirty="0" err="1"/>
              <a:t>ε</a:t>
            </a:r>
            <a:r>
              <a:rPr lang="en-US" dirty="0"/>
              <a:t> &gt; 0.75 </a:t>
            </a:r>
            <a:endParaRPr lang="en-US" dirty="0" smtClean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057400" y="2438400"/>
            <a:ext cx="53340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27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352800"/>
            <a:ext cx="8686800" cy="1477328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above SPSS output provides the results of polynomial contrasts for the within subjects conditions. The linear trend is significant, </a:t>
            </a:r>
            <a:r>
              <a:rPr lang="en-US" i="1" dirty="0" smtClean="0"/>
              <a:t>p</a:t>
            </a:r>
            <a:r>
              <a:rPr lang="en-US" dirty="0" smtClean="0"/>
              <a:t> &lt; .001, but </a:t>
            </a:r>
            <a:r>
              <a:rPr lang="en-US" dirty="0"/>
              <a:t>the quadratic trend is </a:t>
            </a:r>
            <a:r>
              <a:rPr lang="en-US" dirty="0" smtClean="0"/>
              <a:t>not, </a:t>
            </a:r>
            <a:r>
              <a:rPr lang="en-US" i="1" dirty="0" smtClean="0"/>
              <a:t>p</a:t>
            </a:r>
            <a:r>
              <a:rPr lang="en-US" dirty="0" smtClean="0"/>
              <a:t> = .86. </a:t>
            </a:r>
            <a:r>
              <a:rPr lang="en-US" dirty="0"/>
              <a:t>The linear SS is 185.927, which accounts for 185.927/(185.927 + .180) = 99.90% of variability between the two trends. Consequently, the relationship among the three observations is </a:t>
            </a:r>
            <a:r>
              <a:rPr lang="en-US" dirty="0" smtClean="0"/>
              <a:t>mostly </a:t>
            </a:r>
            <a:r>
              <a:rPr lang="en-US" dirty="0"/>
              <a:t>linear</a:t>
            </a:r>
            <a:r>
              <a:rPr lang="en-US" dirty="0" smtClean="0"/>
              <a:t>. This will be evident when one inspects the profile plot below.</a:t>
            </a:r>
          </a:p>
        </p:txBody>
      </p:sp>
      <p:pic>
        <p:nvPicPr>
          <p:cNvPr id="3" name="Picture 2" descr="Screen Shot 2013-08-21 at 4.14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261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44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505200"/>
            <a:ext cx="8686800" cy="1477328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output displays the tests of between subjects factors. </a:t>
            </a:r>
            <a:r>
              <a:rPr lang="en-US" dirty="0" smtClean="0"/>
              <a:t>Since </a:t>
            </a:r>
            <a:r>
              <a:rPr lang="en-US" dirty="0"/>
              <a:t>there are no between subjects factors in the present model, this table can be ignored.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Note: the </a:t>
            </a:r>
            <a:r>
              <a:rPr lang="en-US" dirty="0"/>
              <a:t>Intercept effect </a:t>
            </a:r>
            <a:r>
              <a:rPr lang="en-US" dirty="0" smtClean="0"/>
              <a:t>is </a:t>
            </a:r>
            <a:r>
              <a:rPr lang="en-US" dirty="0"/>
              <a:t>testing whether the sum of the three observations is different from zero. </a:t>
            </a:r>
            <a:r>
              <a:rPr lang="en-US" dirty="0" smtClean="0"/>
              <a:t>Since </a:t>
            </a:r>
            <a:r>
              <a:rPr lang="en-US" i="1" dirty="0" smtClean="0"/>
              <a:t>p</a:t>
            </a:r>
            <a:r>
              <a:rPr lang="en-US" dirty="0" smtClean="0"/>
              <a:t> &lt; .001, one can conclude the sum is not equal to zero.</a:t>
            </a:r>
          </a:p>
        </p:txBody>
      </p:sp>
      <p:pic>
        <p:nvPicPr>
          <p:cNvPr id="3" name="Picture 2" descr="Screen Shot 2013-08-21 at 4.15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285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1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21 at 3.53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343679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114800"/>
            <a:ext cx="8305800" cy="369332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table provides </a:t>
            </a:r>
            <a:r>
              <a:rPr lang="en-US" dirty="0"/>
              <a:t>confidence intervals centered on each category’s mean separately.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6821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1 at 3.54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" y="457200"/>
            <a:ext cx="7162800" cy="553524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3810000"/>
            <a:ext cx="3810000" cy="2031325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profile </a:t>
            </a:r>
            <a:r>
              <a:rPr lang="en-US" dirty="0"/>
              <a:t>plot clearly displays the linear relationship of the within subjects conditions as indicated by the polynomial contrasts</a:t>
            </a:r>
            <a:r>
              <a:rPr lang="en-US" dirty="0" smtClean="0"/>
              <a:t>. Moreover, the slope of the line shows that computer confidence is increasing across the three observations.</a:t>
            </a:r>
          </a:p>
        </p:txBody>
      </p:sp>
    </p:spTree>
    <p:extLst>
      <p:ext uri="{BB962C8B-B14F-4D97-AF65-F5344CB8AC3E}">
        <p14:creationId xmlns:p14="http://schemas.microsoft.com/office/powerpoint/2010/main" val="849721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57200"/>
            <a:ext cx="8458200" cy="5355313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Within Subjects ANOVA Results Summary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 smtClean="0"/>
              <a:t>H</a:t>
            </a:r>
            <a:r>
              <a:rPr lang="en-US" i="1" baseline="-25000" dirty="0" smtClean="0"/>
              <a:t>0</a:t>
            </a:r>
            <a:r>
              <a:rPr lang="en-US" dirty="0"/>
              <a:t>: There is no difference in mean computer confidence over time (observation 1, observation 2, and observation 3), μ1 = μ2 = μ3</a:t>
            </a:r>
            <a:r>
              <a:rPr lang="en-US" dirty="0" smtClean="0"/>
              <a:t>. The within subjects ANOVA is significant, </a:t>
            </a:r>
            <a:r>
              <a:rPr lang="el-GR" i="1" dirty="0"/>
              <a:t>F</a:t>
            </a:r>
            <a:r>
              <a:rPr lang="el-GR" dirty="0"/>
              <a:t>(1.56,115.47) = 11.11</a:t>
            </a:r>
            <a:r>
              <a:rPr lang="el-GR" i="1" dirty="0"/>
              <a:t>, p </a:t>
            </a:r>
            <a:r>
              <a:rPr lang="el-GR" dirty="0"/>
              <a:t>&lt; .001, η</a:t>
            </a:r>
            <a:r>
              <a:rPr lang="el-GR" baseline="-25000" dirty="0"/>
              <a:t>p</a:t>
            </a:r>
            <a:r>
              <a:rPr lang="el-GR" baseline="30000" dirty="0"/>
              <a:t>2</a:t>
            </a:r>
            <a:r>
              <a:rPr lang="el-GR" dirty="0"/>
              <a:t> = .</a:t>
            </a:r>
            <a:r>
              <a:rPr lang="el-GR" dirty="0" smtClean="0"/>
              <a:t>13</a:t>
            </a:r>
            <a:r>
              <a:rPr lang="cs-CZ" dirty="0" smtClean="0"/>
              <a:t>.</a:t>
            </a:r>
            <a:r>
              <a:rPr lang="en-US" dirty="0" smtClean="0"/>
              <a:t>  Consequently there is sufficient evidence to reject the null hypothesis of no </a:t>
            </a:r>
            <a:r>
              <a:rPr lang="en-US" dirty="0"/>
              <a:t>difference in mean computer confidence over time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However, results must be interpreted with caution because of a normality issue.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Kolmogorov-Smirnov test with </a:t>
            </a:r>
            <a:r>
              <a:rPr lang="en-US" dirty="0" err="1"/>
              <a:t>Lilliefors</a:t>
            </a:r>
            <a:r>
              <a:rPr lang="en-US" dirty="0"/>
              <a:t> significance correction </a:t>
            </a:r>
            <a:r>
              <a:rPr lang="en-US" dirty="0" smtClean="0"/>
              <a:t>provides </a:t>
            </a:r>
            <a:r>
              <a:rPr lang="en-US" dirty="0"/>
              <a:t>evidence that the distribution of the difference between observations 1 and 2 </a:t>
            </a:r>
            <a:r>
              <a:rPr lang="en-US" dirty="0" smtClean="0"/>
              <a:t>is </a:t>
            </a:r>
            <a:r>
              <a:rPr lang="en-US" dirty="0"/>
              <a:t>approximately normally distributed, </a:t>
            </a:r>
            <a:r>
              <a:rPr lang="en-US" i="1" dirty="0"/>
              <a:t>D</a:t>
            </a:r>
            <a:r>
              <a:rPr lang="en-US" dirty="0"/>
              <a:t>(75) = .08, </a:t>
            </a:r>
            <a:r>
              <a:rPr lang="en-US" i="1" dirty="0"/>
              <a:t>p</a:t>
            </a:r>
            <a:r>
              <a:rPr lang="en-US" dirty="0"/>
              <a:t> = .20. However, the differences between observations 1 and 3, </a:t>
            </a:r>
            <a:r>
              <a:rPr lang="en-US" i="1" dirty="0"/>
              <a:t>D</a:t>
            </a:r>
            <a:r>
              <a:rPr lang="en-US" dirty="0"/>
              <a:t>(75) = .12, </a:t>
            </a:r>
            <a:r>
              <a:rPr lang="en-US" i="1" dirty="0"/>
              <a:t>p</a:t>
            </a:r>
            <a:r>
              <a:rPr lang="en-US" dirty="0"/>
              <a:t> = .006, and observations 2 and 3, </a:t>
            </a:r>
            <a:r>
              <a:rPr lang="en-US" i="1" dirty="0"/>
              <a:t>D</a:t>
            </a:r>
            <a:r>
              <a:rPr lang="en-US" dirty="0"/>
              <a:t>(75) = .15, </a:t>
            </a:r>
            <a:r>
              <a:rPr lang="en-US" i="1" dirty="0"/>
              <a:t>p</a:t>
            </a:r>
            <a:r>
              <a:rPr lang="en-US" dirty="0"/>
              <a:t> &lt; .001, </a:t>
            </a:r>
            <a:r>
              <a:rPr lang="en-US" dirty="0" smtClean="0"/>
              <a:t>are </a:t>
            </a:r>
            <a:r>
              <a:rPr lang="en-US" dirty="0"/>
              <a:t>not. The standard coefficients of </a:t>
            </a:r>
            <a:r>
              <a:rPr lang="en-US" dirty="0" err="1"/>
              <a:t>skewness</a:t>
            </a:r>
            <a:r>
              <a:rPr lang="en-US" dirty="0"/>
              <a:t> and kurtosis </a:t>
            </a:r>
            <a:r>
              <a:rPr lang="en-US" dirty="0" smtClean="0"/>
              <a:t>show </a:t>
            </a:r>
            <a:r>
              <a:rPr lang="en-US" dirty="0" err="1"/>
              <a:t>skewness</a:t>
            </a:r>
            <a:r>
              <a:rPr lang="en-US" dirty="0"/>
              <a:t> and kurtosis </a:t>
            </a:r>
            <a:r>
              <a:rPr lang="en-US" dirty="0" smtClean="0"/>
              <a:t>are </a:t>
            </a:r>
            <a:r>
              <a:rPr lang="en-US" dirty="0"/>
              <a:t>normality issues only for the difference between observations 2 and 3 (</a:t>
            </a:r>
            <a:r>
              <a:rPr lang="en-US" dirty="0" err="1"/>
              <a:t>skewness</a:t>
            </a:r>
            <a:r>
              <a:rPr lang="en-US" dirty="0"/>
              <a:t> = –3.03, kurtosis = 3.35). Although repeated measures ANOVA is robust to violations of normality, test results should be interpreted with caution. The </a:t>
            </a:r>
            <a:r>
              <a:rPr lang="en-US" dirty="0" smtClean="0"/>
              <a:t>researcher should consider conducting the Friedman test, a nonparametric equivalent of the one-way within subjects ANOVA.</a:t>
            </a:r>
          </a:p>
        </p:txBody>
      </p:sp>
    </p:spTree>
    <p:extLst>
      <p:ext uri="{BB962C8B-B14F-4D97-AF65-F5344CB8AC3E}">
        <p14:creationId xmlns:p14="http://schemas.microsoft.com/office/powerpoint/2010/main" val="743632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End of Presentation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7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78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Uses of Within Subjects Analysis of Variance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within subjects analysis of variance (ANOVA) 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parametric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procedure that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tests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hypothesis that there is no difference between the population means (</a:t>
            </a:r>
            <a:r>
              <a:rPr lang="en-US" sz="2400" dirty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of three or more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dependent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groups on a single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factor (i.e., one IV)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Each of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levels of 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within subjects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factor is represented by 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different variable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dependent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-test is used to compare the means of two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dependent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groups on a single factor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also tests the hypotheses that there are no differences between the population means (</a:t>
            </a:r>
            <a:r>
              <a:rPr lang="en-US" sz="2400" dirty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of two or more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dependent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groups on multiple factors (i.e., a factorial ANOVA) and that there are no interaction effects between factors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test is also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known as a repeated measures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ANOVA.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0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8-21 at 6.31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01433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600" y="1828800"/>
            <a:ext cx="3968943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Open the dataset </a:t>
            </a:r>
            <a:r>
              <a:rPr lang="en-US" i="1" dirty="0" smtClean="0"/>
              <a:t>Computer </a:t>
            </a:r>
            <a:r>
              <a:rPr lang="en-US" i="1" dirty="0" err="1" smtClean="0"/>
              <a:t>Anxiety.sav</a:t>
            </a:r>
            <a:r>
              <a:rPr lang="en-US" dirty="0" smtClean="0"/>
              <a:t>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2438400"/>
            <a:ext cx="552450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16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1667"/>
                </a:solidFill>
              </a:rPr>
              <a:t>File available at </a:t>
            </a:r>
            <a:r>
              <a:rPr lang="en-US" dirty="0" smtClean="0">
                <a:solidFill>
                  <a:srgbClr val="001667"/>
                </a:solidFill>
                <a:hlinkClick r:id="rId3"/>
              </a:rPr>
              <a:t>http://www.watertreepress.com/stats</a:t>
            </a:r>
            <a:endParaRPr lang="en-US" dirty="0" smtClean="0">
              <a:solidFill>
                <a:srgbClr val="001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84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21 at 1.53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7" y="228600"/>
            <a:ext cx="9144000" cy="599877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3657600"/>
            <a:ext cx="38862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Follow the menu as indicated. </a:t>
            </a:r>
          </a:p>
        </p:txBody>
      </p:sp>
    </p:spTree>
    <p:extLst>
      <p:ext uri="{BB962C8B-B14F-4D97-AF65-F5344CB8AC3E}">
        <p14:creationId xmlns:p14="http://schemas.microsoft.com/office/powerpoint/2010/main" val="77921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21 at 1.58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" y="152400"/>
            <a:ext cx="9144000" cy="597513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838200"/>
            <a:ext cx="4038600" cy="5078314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this example, we will test the following null hypothesis:</a:t>
            </a:r>
          </a:p>
          <a:p>
            <a:pPr algn="ctr"/>
            <a:r>
              <a:rPr lang="en-US" i="1" dirty="0" smtClean="0"/>
              <a:t>H</a:t>
            </a:r>
            <a:r>
              <a:rPr lang="en-US" baseline="-25000" dirty="0" smtClean="0"/>
              <a:t>o</a:t>
            </a:r>
            <a:r>
              <a:rPr lang="en-US" dirty="0" smtClean="0"/>
              <a:t>: </a:t>
            </a:r>
            <a:r>
              <a:rPr lang="en-US" dirty="0"/>
              <a:t>There is no difference in mean computer confidence over time (observation 1, observation 2, and observation 3), μ</a:t>
            </a:r>
            <a:r>
              <a:rPr lang="en-US" baseline="-25000" dirty="0"/>
              <a:t>1</a:t>
            </a:r>
            <a:r>
              <a:rPr lang="en-US" dirty="0"/>
              <a:t> = μ</a:t>
            </a:r>
            <a:r>
              <a:rPr lang="en-US" baseline="-25000" dirty="0"/>
              <a:t>2</a:t>
            </a:r>
            <a:r>
              <a:rPr lang="en-US" dirty="0"/>
              <a:t> = μ</a:t>
            </a:r>
            <a:r>
              <a:rPr lang="en-US" baseline="-25000" dirty="0"/>
              <a:t>3</a:t>
            </a:r>
            <a:r>
              <a:rPr lang="en-US" dirty="0" smtClean="0"/>
              <a:t>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Since there is only one within subjects factor (observations), this is a one-way within subjects ANOVA.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Enter Observations in the </a:t>
            </a:r>
            <a:r>
              <a:rPr lang="en-US" b="1" dirty="0" smtClean="0"/>
              <a:t>Within Subjects Factor Name: </a:t>
            </a:r>
            <a:r>
              <a:rPr lang="en-US" dirty="0" smtClean="0"/>
              <a:t>box (any descriptive name will do). Enter 3 in the </a:t>
            </a:r>
            <a:r>
              <a:rPr lang="en-US" b="1" dirty="0" smtClean="0"/>
              <a:t>number of Levels: </a:t>
            </a:r>
            <a:r>
              <a:rPr lang="en-US" dirty="0" smtClean="0"/>
              <a:t>box (there are three observations that will be analyzed). Click Add (this will set </a:t>
            </a:r>
            <a:r>
              <a:rPr lang="en-US" i="1" dirty="0" smtClean="0"/>
              <a:t>Observations(3) </a:t>
            </a:r>
            <a:r>
              <a:rPr lang="en-US" dirty="0" smtClean="0"/>
              <a:t>as the within subjects factor). Click Define.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219200" y="1600200"/>
            <a:ext cx="1600200" cy="3048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47800" y="2286000"/>
            <a:ext cx="533400" cy="3048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19200" y="1981200"/>
            <a:ext cx="1066800" cy="304799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29000" y="4343400"/>
            <a:ext cx="533400" cy="3048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5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657600"/>
            <a:ext cx="4038600" cy="646331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purpose of this dialog is to define the three within subjects levels.</a:t>
            </a:r>
            <a:endParaRPr lang="en-US" dirty="0"/>
          </a:p>
        </p:txBody>
      </p:sp>
      <p:pic>
        <p:nvPicPr>
          <p:cNvPr id="3" name="Picture 2" descr="Screen Shot 2013-08-21 at 6.26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4044950" cy="3200400"/>
          </a:xfrm>
          <a:prstGeom prst="rect">
            <a:avLst/>
          </a:prstGeom>
        </p:spPr>
      </p:pic>
      <p:pic>
        <p:nvPicPr>
          <p:cNvPr id="6" name="Picture 5" descr="Screen Shot 2013-08-21 at 6.27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8600"/>
            <a:ext cx="4038600" cy="31744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3657600"/>
            <a:ext cx="4038600" cy="2308324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Move each of computer confidence levels to the Within Subjects Variables (Observations): box. Click Contrasts… to move on to the next dialog.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Note: skip the Model… dialog unless it is desired to specify a custom model (a full factorial model is the default).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9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1 at 2.14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599361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2590800"/>
            <a:ext cx="3581400" cy="3416320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Confirm that orthogonal polynomial contrasts will be conducted as a post hoc test. Click Continue then click Plots.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Note: polynomial </a:t>
            </a:r>
            <a:r>
              <a:rPr lang="en-US" dirty="0"/>
              <a:t>contrasts are appropriate following a significant within subjects ANOVA (post hoc multiple comparison tests are appropriate for any significant between subjects </a:t>
            </a:r>
            <a:r>
              <a:rPr lang="en-US" dirty="0" smtClean="0"/>
              <a:t>factor in a mixed design).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971800" y="5715000"/>
            <a:ext cx="762000" cy="2286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14800" y="2209800"/>
            <a:ext cx="762000" cy="2286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2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21 at 2.22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599877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533400"/>
            <a:ext cx="3581400" cy="5632312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 the Plots dialog to define a profile plot. </a:t>
            </a:r>
            <a:r>
              <a:rPr lang="en-US" dirty="0"/>
              <a:t>Move </a:t>
            </a:r>
            <a:r>
              <a:rPr lang="en-US" dirty="0" smtClean="0"/>
              <a:t>Observations to the </a:t>
            </a:r>
            <a:r>
              <a:rPr lang="en-US" b="1" dirty="0" smtClean="0"/>
              <a:t>Horizontal Axis: </a:t>
            </a:r>
            <a:r>
              <a:rPr lang="en-US" dirty="0" smtClean="0"/>
              <a:t>box. Click Add (this action moves the factor to the </a:t>
            </a:r>
            <a:r>
              <a:rPr lang="en-US" b="1" dirty="0" smtClean="0"/>
              <a:t>Plots: </a:t>
            </a:r>
            <a:r>
              <a:rPr lang="en-US" dirty="0" smtClean="0"/>
              <a:t>box). </a:t>
            </a:r>
            <a:r>
              <a:rPr lang="en-US" dirty="0"/>
              <a:t>C</a:t>
            </a:r>
            <a:r>
              <a:rPr lang="en-US" dirty="0" smtClean="0"/>
              <a:t>lick Continue and then Options… to move to the Options dialog.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Note: skip the Post Hoc… dialog since post hoc multiple comparison tests are usually not required for a within subjects ANOVA since polynomial contrasts will be used as a post hoc test.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Also skip the Save… dialog unless it </a:t>
            </a:r>
            <a:r>
              <a:rPr lang="en-US" dirty="0"/>
              <a:t>is desired to </a:t>
            </a:r>
            <a:r>
              <a:rPr lang="en-US" dirty="0" smtClean="0"/>
              <a:t>save </a:t>
            </a:r>
            <a:r>
              <a:rPr lang="en-US" dirty="0"/>
              <a:t>values predicted by the model, residuals, and related measures as new variables in the Data Editor. </a:t>
            </a:r>
          </a:p>
        </p:txBody>
      </p:sp>
      <p:sp>
        <p:nvSpPr>
          <p:cNvPr id="6" name="Oval 5"/>
          <p:cNvSpPr/>
          <p:nvPr/>
        </p:nvSpPr>
        <p:spPr>
          <a:xfrm>
            <a:off x="2514600" y="5715000"/>
            <a:ext cx="762000" cy="2286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14800" y="2971800"/>
            <a:ext cx="762000" cy="2286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" y="5181600"/>
            <a:ext cx="838200" cy="2286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3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21 at 3.41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02223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2514600"/>
            <a:ext cx="3581400" cy="3416320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 the Options dialog to identify additions to the SPSS output. </a:t>
            </a:r>
            <a:r>
              <a:rPr lang="en-US" dirty="0"/>
              <a:t>Move </a:t>
            </a:r>
            <a:r>
              <a:rPr lang="en-US" dirty="0" smtClean="0"/>
              <a:t>Observations to the </a:t>
            </a:r>
            <a:r>
              <a:rPr lang="en-US" b="1" dirty="0" smtClean="0"/>
              <a:t>Display Means for: </a:t>
            </a:r>
            <a:r>
              <a:rPr lang="en-US" dirty="0" smtClean="0"/>
              <a:t>box. Check Descriptive statistics, Estimates of effect size, and Observed power. Click Continue then click OK to display SPSS output.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Note: Homogeneity tests are not required because there are no between subjects factors in this analysis.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276600" y="5791200"/>
            <a:ext cx="762000" cy="2286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09800" y="2438400"/>
            <a:ext cx="13716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81" y="3962400"/>
            <a:ext cx="1752600" cy="9906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14800" y="3581400"/>
            <a:ext cx="762000" cy="2286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3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1732</Words>
  <Application>Microsoft Macintosh PowerPoint</Application>
  <PresentationFormat>On-screen Show (4:3)</PresentationFormat>
  <Paragraphs>82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Social Science Research Design and Statistics, 2/e Alfred P. Rovai, Jason D. Baker, and Michael K. Ponton</vt:lpstr>
      <vt:lpstr>Uses of Within Subjects Analysis of Variance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Watertree Press LLC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Ponton</dc:creator>
  <cp:keywords/>
  <dc:description/>
  <cp:lastModifiedBy>Alfred Rovai</cp:lastModifiedBy>
  <cp:revision>88</cp:revision>
  <dcterms:created xsi:type="dcterms:W3CDTF">2013-06-04T13:30:25Z</dcterms:created>
  <dcterms:modified xsi:type="dcterms:W3CDTF">2013-08-27T09:57:32Z</dcterms:modified>
  <cp:category/>
</cp:coreProperties>
</file>